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39"/>
  </p:notesMasterIdLst>
  <p:handoutMasterIdLst>
    <p:handoutMasterId r:id="rId40"/>
  </p:handoutMasterIdLst>
  <p:sldIdLst>
    <p:sldId id="319" r:id="rId2"/>
    <p:sldId id="312" r:id="rId3"/>
    <p:sldId id="308" r:id="rId4"/>
    <p:sldId id="1430" r:id="rId5"/>
    <p:sldId id="1448" r:id="rId6"/>
    <p:sldId id="1449" r:id="rId7"/>
    <p:sldId id="1450" r:id="rId8"/>
    <p:sldId id="1451" r:id="rId9"/>
    <p:sldId id="1421" r:id="rId10"/>
    <p:sldId id="1452" r:id="rId11"/>
    <p:sldId id="1453" r:id="rId12"/>
    <p:sldId id="1454" r:id="rId13"/>
    <p:sldId id="1455" r:id="rId14"/>
    <p:sldId id="1422" r:id="rId15"/>
    <p:sldId id="1458" r:id="rId16"/>
    <p:sldId id="1459" r:id="rId17"/>
    <p:sldId id="1468" r:id="rId18"/>
    <p:sldId id="1460" r:id="rId19"/>
    <p:sldId id="1461" r:id="rId20"/>
    <p:sldId id="1462" r:id="rId21"/>
    <p:sldId id="1463" r:id="rId22"/>
    <p:sldId id="1464" r:id="rId23"/>
    <p:sldId id="1465" r:id="rId24"/>
    <p:sldId id="1466" r:id="rId25"/>
    <p:sldId id="1467" r:id="rId26"/>
    <p:sldId id="1431" r:id="rId27"/>
    <p:sldId id="1456" r:id="rId28"/>
    <p:sldId id="1457" r:id="rId29"/>
    <p:sldId id="1469" r:id="rId30"/>
    <p:sldId id="1470" r:id="rId31"/>
    <p:sldId id="1471" r:id="rId32"/>
    <p:sldId id="1477" r:id="rId33"/>
    <p:sldId id="1472" r:id="rId34"/>
    <p:sldId id="1473" r:id="rId35"/>
    <p:sldId id="1474" r:id="rId36"/>
    <p:sldId id="1475" r:id="rId37"/>
    <p:sldId id="1476" r:id="rId38"/>
  </p:sldIdLst>
  <p:sldSz cx="9144000" cy="6858000" type="screen4x3"/>
  <p:notesSz cx="6858000" cy="9144000"/>
  <p:custDataLst>
    <p:tags r:id="rId4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88" d="100"/>
          <a:sy n="88" d="100"/>
        </p:scale>
        <p:origin x="1224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图与网络模型及方法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1.docx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16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19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22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29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31.doc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3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34.docx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33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38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Word_Document40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emf"/><Relationship Id="rId4" Type="http://schemas.openxmlformats.org/officeDocument/2006/relationships/package" Target="../embeddings/Microsoft_Word_Document42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44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3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Word_Document6.docx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</a:t>
            </a:r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381271" y="2721130"/>
            <a:ext cx="4673041" cy="707870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4.10</a:t>
            </a:r>
            <a:r>
              <a:rPr lang="zh-CN" altLang="en-US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钢管订购和运输</a:t>
            </a: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942908"/>
              </p:ext>
            </p:extLst>
          </p:nvPr>
        </p:nvGraphicFramePr>
        <p:xfrm>
          <a:off x="523875" y="809625"/>
          <a:ext cx="7989888" cy="568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5789728" progId="Word.Document.12">
                  <p:embed/>
                </p:oleObj>
              </mc:Choice>
              <mc:Fallback>
                <p:oleObj name="Document" r:id="rId2" imgW="8137732" imgH="57897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568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921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437556"/>
              </p:ext>
            </p:extLst>
          </p:nvPr>
        </p:nvGraphicFramePr>
        <p:xfrm>
          <a:off x="523875" y="809625"/>
          <a:ext cx="7989888" cy="446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547041" progId="Word.Document.12">
                  <p:embed/>
                </p:oleObj>
              </mc:Choice>
              <mc:Fallback>
                <p:oleObj name="Document" r:id="rId2" imgW="8137732" imgH="45470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446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905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54486"/>
              </p:ext>
            </p:extLst>
          </p:nvPr>
        </p:nvGraphicFramePr>
        <p:xfrm>
          <a:off x="523875" y="809625"/>
          <a:ext cx="7989888" cy="385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925697" progId="Word.Document.12">
                  <p:embed/>
                </p:oleObj>
              </mc:Choice>
              <mc:Fallback>
                <p:oleObj name="Document" r:id="rId2" imgW="8137732" imgH="39256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3852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12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922916"/>
              </p:ext>
            </p:extLst>
          </p:nvPr>
        </p:nvGraphicFramePr>
        <p:xfrm>
          <a:off x="531813" y="804863"/>
          <a:ext cx="8137732" cy="29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37732" cy="29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932381"/>
              </p:ext>
            </p:extLst>
          </p:nvPr>
        </p:nvGraphicFramePr>
        <p:xfrm>
          <a:off x="554038" y="3238500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038" y="3238500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649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832556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模型的建立</a:t>
            </a:r>
            <a:endParaRPr lang="en-US" altLang="zh-CN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与求解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50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710209"/>
              </p:ext>
            </p:extLst>
          </p:nvPr>
        </p:nvGraphicFramePr>
        <p:xfrm>
          <a:off x="523875" y="809625"/>
          <a:ext cx="7989888" cy="392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002735" progId="Word.Document.12">
                  <p:embed/>
                </p:oleObj>
              </mc:Choice>
              <mc:Fallback>
                <p:oleObj name="Document" r:id="rId2" imgW="8137732" imgH="40027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392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00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560941"/>
              </p:ext>
            </p:extLst>
          </p:nvPr>
        </p:nvGraphicFramePr>
        <p:xfrm>
          <a:off x="523875" y="809625"/>
          <a:ext cx="7989888" cy="397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053854" progId="Word.Document.12">
                  <p:embed/>
                </p:oleObj>
              </mc:Choice>
              <mc:Fallback>
                <p:oleObj name="Document" r:id="rId2" imgW="8137732" imgH="40538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3971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676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350540"/>
              </p:ext>
            </p:extLst>
          </p:nvPr>
        </p:nvGraphicFramePr>
        <p:xfrm>
          <a:off x="509588" y="1619250"/>
          <a:ext cx="8020050" cy="362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00343" progId="Word.Document.12">
                  <p:embed/>
                </p:oleObj>
              </mc:Choice>
              <mc:Fallback>
                <p:oleObj name="Document" r:id="rId2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9588" y="1619250"/>
                        <a:ext cx="8020050" cy="3627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zh-CN" sz="3600" b="1" dirty="0">
                <a:solidFill>
                  <a:srgbClr val="0293B8"/>
                </a:solidFill>
              </a:rPr>
              <a:t>运费矩阵的计算模型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42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075071"/>
              </p:ext>
            </p:extLst>
          </p:nvPr>
        </p:nvGraphicFramePr>
        <p:xfrm>
          <a:off x="523875" y="8096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434089"/>
              </p:ext>
            </p:extLst>
          </p:nvPr>
        </p:nvGraphicFramePr>
        <p:xfrm>
          <a:off x="731459" y="1503362"/>
          <a:ext cx="7989887" cy="385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925697" progId="Word.Document.12">
                  <p:embed/>
                </p:oleObj>
              </mc:Choice>
              <mc:Fallback>
                <p:oleObj name="Document" r:id="rId4" imgW="8137732" imgH="392569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1459" y="1503362"/>
                        <a:ext cx="7989887" cy="3851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40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352977"/>
              </p:ext>
            </p:extLst>
          </p:nvPr>
        </p:nvGraphicFramePr>
        <p:xfrm>
          <a:off x="523875" y="809625"/>
          <a:ext cx="7989888" cy="440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484403" progId="Word.Document.12">
                  <p:embed/>
                </p:oleObj>
              </mc:Choice>
              <mc:Fallback>
                <p:oleObj name="Document" r:id="rId2" imgW="8137732" imgH="44844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440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567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595097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66569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595097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问题描述</a:t>
            </a: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3561160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363176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3561160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问题分析</a:t>
            </a: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4531711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8270" y="460231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4531711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模型的建立与求解</a:t>
            </a: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722959"/>
              </p:ext>
            </p:extLst>
          </p:nvPr>
        </p:nvGraphicFramePr>
        <p:xfrm>
          <a:off x="523875" y="8096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482034"/>
              </p:ext>
            </p:extLst>
          </p:nvPr>
        </p:nvGraphicFramePr>
        <p:xfrm>
          <a:off x="523876" y="2240756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76" y="2240756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427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174201"/>
              </p:ext>
            </p:extLst>
          </p:nvPr>
        </p:nvGraphicFramePr>
        <p:xfrm>
          <a:off x="823913" y="884238"/>
          <a:ext cx="7989887" cy="440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484403" progId="Word.Document.12">
                  <p:embed/>
                </p:oleObj>
              </mc:Choice>
              <mc:Fallback>
                <p:oleObj name="Document" r:id="rId2" imgW="8137732" imgH="44844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3913" y="884238"/>
                        <a:ext cx="7989887" cy="440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173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024730"/>
              </p:ext>
            </p:extLst>
          </p:nvPr>
        </p:nvGraphicFramePr>
        <p:xfrm>
          <a:off x="523875" y="809625"/>
          <a:ext cx="7510463" cy="269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510463" cy="269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116374"/>
              </p:ext>
            </p:extLst>
          </p:nvPr>
        </p:nvGraphicFramePr>
        <p:xfrm>
          <a:off x="554038" y="3238500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038" y="3238500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856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747626"/>
              </p:ext>
            </p:extLst>
          </p:nvPr>
        </p:nvGraphicFramePr>
        <p:xfrm>
          <a:off x="523875" y="8096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89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280832"/>
              </p:ext>
            </p:extLst>
          </p:nvPr>
        </p:nvGraphicFramePr>
        <p:xfrm>
          <a:off x="523875" y="809625"/>
          <a:ext cx="7989888" cy="287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35363" progId="Word.Document.12">
                  <p:embed/>
                </p:oleObj>
              </mc:Choice>
              <mc:Fallback>
                <p:oleObj name="Document" r:id="rId2" imgW="8137732" imgH="29353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7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350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152448"/>
              </p:ext>
            </p:extLst>
          </p:nvPr>
        </p:nvGraphicFramePr>
        <p:xfrm>
          <a:off x="531813" y="804863"/>
          <a:ext cx="8137732" cy="29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37732" cy="29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578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19453"/>
              </p:ext>
            </p:extLst>
          </p:nvPr>
        </p:nvGraphicFramePr>
        <p:xfrm>
          <a:off x="509588" y="1619250"/>
          <a:ext cx="8020050" cy="362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00343" progId="Word.Document.12">
                  <p:embed/>
                </p:oleObj>
              </mc:Choice>
              <mc:Fallback>
                <p:oleObj name="Document" r:id="rId2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9588" y="1619250"/>
                        <a:ext cx="8020050" cy="3627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zh-CN" sz="3600" b="1" dirty="0">
                <a:solidFill>
                  <a:srgbClr val="0293B8"/>
                </a:solidFill>
              </a:rPr>
              <a:t>总费用的数学规划模型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32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08121"/>
              </p:ext>
            </p:extLst>
          </p:nvPr>
        </p:nvGraphicFramePr>
        <p:xfrm>
          <a:off x="523875" y="809625"/>
          <a:ext cx="7989888" cy="377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852619" progId="Word.Document.12">
                  <p:embed/>
                </p:oleObj>
              </mc:Choice>
              <mc:Fallback>
                <p:oleObj name="Document" r:id="rId2" imgW="8137732" imgH="38526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377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049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24209"/>
              </p:ext>
            </p:extLst>
          </p:nvPr>
        </p:nvGraphicFramePr>
        <p:xfrm>
          <a:off x="523875" y="809625"/>
          <a:ext cx="7989888" cy="338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450870" progId="Word.Document.12">
                  <p:embed/>
                </p:oleObj>
              </mc:Choice>
              <mc:Fallback>
                <p:oleObj name="Document" r:id="rId2" imgW="8137732" imgH="345087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338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802585"/>
              </p:ext>
            </p:extLst>
          </p:nvPr>
        </p:nvGraphicFramePr>
        <p:xfrm>
          <a:off x="523875" y="4335368"/>
          <a:ext cx="7989887" cy="286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75" y="4335368"/>
                        <a:ext cx="7989887" cy="2862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403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557417"/>
              </p:ext>
            </p:extLst>
          </p:nvPr>
        </p:nvGraphicFramePr>
        <p:xfrm>
          <a:off x="523875" y="700441"/>
          <a:ext cx="8137732" cy="29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700441"/>
                        <a:ext cx="8137732" cy="29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770787"/>
              </p:ext>
            </p:extLst>
          </p:nvPr>
        </p:nvGraphicFramePr>
        <p:xfrm>
          <a:off x="554037" y="3061076"/>
          <a:ext cx="8137732" cy="29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037" y="3061076"/>
                        <a:ext cx="8137732" cy="29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573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问题描述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725811"/>
              </p:ext>
            </p:extLst>
          </p:nvPr>
        </p:nvGraphicFramePr>
        <p:xfrm>
          <a:off x="523875" y="8096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510631"/>
              </p:ext>
            </p:extLst>
          </p:nvPr>
        </p:nvGraphicFramePr>
        <p:xfrm>
          <a:off x="523875" y="2892425"/>
          <a:ext cx="7840663" cy="310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224076" progId="Word.Document.12">
                  <p:embed/>
                </p:oleObj>
              </mc:Choice>
              <mc:Fallback>
                <p:oleObj name="Document" r:id="rId4" imgW="8137732" imgH="322407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75" y="2892425"/>
                        <a:ext cx="7840663" cy="3103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96F6455-FEFB-4DE5-BBF7-CD0C503CAC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056213"/>
              </p:ext>
            </p:extLst>
          </p:nvPr>
        </p:nvGraphicFramePr>
        <p:xfrm>
          <a:off x="523875" y="52165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37732" imgH="2920963" progId="Word.Document.12">
                  <p:embed/>
                </p:oleObj>
              </mc:Choice>
              <mc:Fallback>
                <p:oleObj name="Document" r:id="rId6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3875" y="52165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103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238847"/>
              </p:ext>
            </p:extLst>
          </p:nvPr>
        </p:nvGraphicFramePr>
        <p:xfrm>
          <a:off x="278216" y="850568"/>
          <a:ext cx="8335963" cy="779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51113" imgH="8113055" progId="Word.Document.12">
                  <p:embed/>
                </p:oleObj>
              </mc:Choice>
              <mc:Fallback>
                <p:oleObj name="Document" r:id="rId2" imgW="8651113" imgH="81130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8216" y="850568"/>
                        <a:ext cx="8335963" cy="779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326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973094"/>
              </p:ext>
            </p:extLst>
          </p:nvPr>
        </p:nvGraphicFramePr>
        <p:xfrm>
          <a:off x="509588" y="1619250"/>
          <a:ext cx="7869237" cy="355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00343" progId="Word.Document.12">
                  <p:embed/>
                </p:oleObj>
              </mc:Choice>
              <mc:Fallback>
                <p:oleObj name="Document" r:id="rId2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9588" y="1619250"/>
                        <a:ext cx="7869237" cy="355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3.</a:t>
            </a:r>
            <a:r>
              <a:rPr lang="zh-CN" altLang="en-US" sz="3600" b="1" dirty="0">
                <a:solidFill>
                  <a:srgbClr val="0293B8"/>
                </a:solidFill>
              </a:rPr>
              <a:t>模型求解</a:t>
            </a:r>
          </a:p>
        </p:txBody>
      </p:sp>
    </p:spTree>
    <p:extLst>
      <p:ext uri="{BB962C8B-B14F-4D97-AF65-F5344CB8AC3E}">
        <p14:creationId xmlns:p14="http://schemas.microsoft.com/office/powerpoint/2010/main" val="422118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714674"/>
              </p:ext>
            </p:extLst>
          </p:nvPr>
        </p:nvGraphicFramePr>
        <p:xfrm>
          <a:off x="523875" y="8096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913657"/>
              </p:ext>
            </p:extLst>
          </p:nvPr>
        </p:nvGraphicFramePr>
        <p:xfrm>
          <a:off x="554038" y="3238500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038" y="3238500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966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4700375"/>
              </p:ext>
            </p:extLst>
          </p:nvPr>
        </p:nvGraphicFramePr>
        <p:xfrm>
          <a:off x="523875" y="8096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635419"/>
              </p:ext>
            </p:extLst>
          </p:nvPr>
        </p:nvGraphicFramePr>
        <p:xfrm>
          <a:off x="554038" y="3238500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038" y="3238500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3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6034949"/>
              </p:ext>
            </p:extLst>
          </p:nvPr>
        </p:nvGraphicFramePr>
        <p:xfrm>
          <a:off x="1076791" y="1027989"/>
          <a:ext cx="8137732" cy="29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76791" y="1027989"/>
                        <a:ext cx="8137732" cy="29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707477"/>
              </p:ext>
            </p:extLst>
          </p:nvPr>
        </p:nvGraphicFramePr>
        <p:xfrm>
          <a:off x="577056" y="3657600"/>
          <a:ext cx="7989887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7056" y="3657600"/>
                        <a:ext cx="7989887" cy="286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534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100591"/>
              </p:ext>
            </p:extLst>
          </p:nvPr>
        </p:nvGraphicFramePr>
        <p:xfrm>
          <a:off x="1154112" y="795977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54112" y="795977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640718"/>
              </p:ext>
            </p:extLst>
          </p:nvPr>
        </p:nvGraphicFramePr>
        <p:xfrm>
          <a:off x="690515" y="3429000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0515" y="3429000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703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287944"/>
              </p:ext>
            </p:extLst>
          </p:nvPr>
        </p:nvGraphicFramePr>
        <p:xfrm>
          <a:off x="523875" y="809625"/>
          <a:ext cx="7510463" cy="478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81294" imgH="4206850" progId="Word.Document.12">
                  <p:embed/>
                </p:oleObj>
              </mc:Choice>
              <mc:Fallback>
                <p:oleObj name="Document" r:id="rId2" imgW="8181294" imgH="420685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510463" cy="478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3A0D362-45E0-484E-9E0C-0EAC5BBEE487}"/>
              </a:ext>
            </a:extLst>
          </p:cNvPr>
          <p:cNvSpPr txBox="1"/>
          <p:nvPr/>
        </p:nvSpPr>
        <p:spPr>
          <a:xfrm>
            <a:off x="523875" y="5786765"/>
            <a:ext cx="7407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程序见随书程序包，此处略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52043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050965"/>
              </p:ext>
            </p:extLst>
          </p:nvPr>
        </p:nvGraphicFramePr>
        <p:xfrm>
          <a:off x="523875" y="809625"/>
          <a:ext cx="7989888" cy="523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5320661" progId="Word.Document.12">
                  <p:embed/>
                </p:oleObj>
              </mc:Choice>
              <mc:Fallback>
                <p:oleObj name="Document" r:id="rId2" imgW="8137732" imgH="5320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5230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410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914147"/>
              </p:ext>
            </p:extLst>
          </p:nvPr>
        </p:nvGraphicFramePr>
        <p:xfrm>
          <a:off x="254793" y="925512"/>
          <a:ext cx="8634413" cy="500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89356" imgH="5091707" progId="Word.Document.12">
                  <p:embed/>
                </p:oleObj>
              </mc:Choice>
              <mc:Fallback>
                <p:oleObj name="Document" r:id="rId2" imgW="8789356" imgH="50917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4793" y="925512"/>
                        <a:ext cx="8634413" cy="500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080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401186"/>
              </p:ext>
            </p:extLst>
          </p:nvPr>
        </p:nvGraphicFramePr>
        <p:xfrm>
          <a:off x="523875" y="8096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770176"/>
              </p:ext>
            </p:extLst>
          </p:nvPr>
        </p:nvGraphicFramePr>
        <p:xfrm>
          <a:off x="523875" y="1423347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75" y="1423347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424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145137"/>
              </p:ext>
            </p:extLst>
          </p:nvPr>
        </p:nvGraphicFramePr>
        <p:xfrm>
          <a:off x="523875" y="809625"/>
          <a:ext cx="7989888" cy="38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965656" progId="Word.Document.12">
                  <p:embed/>
                </p:oleObj>
              </mc:Choice>
              <mc:Fallback>
                <p:oleObj name="Document" r:id="rId2" imgW="8137732" imgH="39656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3897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11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308088"/>
              </p:ext>
            </p:extLst>
          </p:nvPr>
        </p:nvGraphicFramePr>
        <p:xfrm>
          <a:off x="523875" y="809625"/>
          <a:ext cx="8140700" cy="347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82457" imgH="3535107" progId="Word.Document.12">
                  <p:embed/>
                </p:oleObj>
              </mc:Choice>
              <mc:Fallback>
                <p:oleObj name="Document" r:id="rId2" imgW="8282457" imgH="35351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8140700" cy="3478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550903"/>
              </p:ext>
            </p:extLst>
          </p:nvPr>
        </p:nvGraphicFramePr>
        <p:xfrm>
          <a:off x="523875" y="3573273"/>
          <a:ext cx="7989888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75" y="3573273"/>
                        <a:ext cx="7989888" cy="286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403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问题分析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99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3295</TotalTime>
  <Words>58</Words>
  <Application>Microsoft Office PowerPoint</Application>
  <PresentationFormat>全屏显示(4:3)</PresentationFormat>
  <Paragraphs>20</Paragraphs>
  <Slides>37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si shoukui</cp:lastModifiedBy>
  <cp:revision>165</cp:revision>
  <dcterms:created xsi:type="dcterms:W3CDTF">2020-06-24T23:10:14Z</dcterms:created>
  <dcterms:modified xsi:type="dcterms:W3CDTF">2021-02-24T09:32:51Z</dcterms:modified>
</cp:coreProperties>
</file>